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3" r:id="rId8"/>
    <p:sldId id="262" r:id="rId9"/>
    <p:sldId id="263" r:id="rId10"/>
    <p:sldId id="285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4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29DC9-C713-4AC9-99A7-B27C22CF1FA9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6C70A-509D-4632-8252-034BA51CFD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95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9F4C90-28FF-4379-9EBE-2416813B8D5A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EC670B-D6F2-4DDA-BAA1-5B5353F72C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98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A201D7-3019-4671-B3A2-2782149FC8B6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7589596-721C-4D37-A2DD-46397C63F892}" type="slidenum">
              <a:rPr lang="en-US"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dirty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9F707B-0291-4E7B-A828-F773C46F2E13}" type="slidenum">
              <a:rPr lang="en-US"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DF4C6D-C92C-46E0-A6AF-9F5C60DE2DC1}" type="slidenum">
              <a:rPr lang="en-US" altLang="en-US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3EBDE0-464D-4CE7-BA54-5B311D5DA980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7AD41C-9531-4FA1-B677-8B03A9F1411A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B521F9-D418-4C9A-9590-6B47021671C7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F6F44D-F7AA-486F-A477-8CA123B11044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9F4651-DC40-4785-A450-D2E6814DAA93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982E62-A1D3-47BD-AFAD-20F3F2993169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5925BF-D949-406C-B0F1-3E189E44DDDC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4D3117D-34D3-40BD-9E8B-01CC3D57476E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9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0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4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2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0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3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9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60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9AD42-9B39-4BDC-9DB2-DA42269B2C32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F089B-1B93-4B3C-8420-E6BD91144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2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ionfactory.com/en/search/close-up.html?&amp;oid=4965320&amp;s=1&amp;sc=1&amp;st=6&amp;q=equal&amp;spage=1&amp;hoid=3cec75afc0c12765c7929ecbe4f330e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ionfactory.com/en/search/close-up.html?&amp;oid=4941285&amp;s=1&amp;sc=1&amp;st=26&amp;q=agree&amp;spage=1&amp;hoid=3e1c484fcaf145f56b6267bbf79a229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ionfactory.com/en/search/close-up.html?&amp;oid=4970398&amp;s=1&amp;sc=1&amp;st=220&amp;q=pencil&amp;spage=1&amp;hoid=7718472cebf98784d0a0f82378a0e35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ionfactory.com/en/search/close-up.html?&amp;oid=4944535&amp;s=1&amp;sc=1&amp;st=95&amp;q=protect&amp;spage=1&amp;hoid=d1863e0825e16a3bb9a4df525c550845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nimationfactory.com/en/search/close-up.html?&amp;oid=4952202&amp;s=1&amp;sc=1&amp;st=1256&amp;q=money&amp;spage=1&amp;hoid=cb7faf4b4f865ecf0a87c7d572562f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the Constitution (1781-1789)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</p:spTree>
    <p:extLst>
      <p:ext uri="{BB962C8B-B14F-4D97-AF65-F5344CB8AC3E}">
        <p14:creationId xmlns:p14="http://schemas.microsoft.com/office/powerpoint/2010/main" val="3162972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Congress is able to raise a small army and barely put down the rebellion</a:t>
            </a:r>
          </a:p>
          <a:p>
            <a:endParaRPr lang="en-US" altLang="en-US" dirty="0"/>
          </a:p>
          <a:p>
            <a:r>
              <a:rPr lang="en-US" altLang="en-US" dirty="0"/>
              <a:t>Congress realizes the Articles of Confederation don’t do enough to protect the states (army too small)</a:t>
            </a:r>
          </a:p>
          <a:p>
            <a:endParaRPr lang="en-US" altLang="en-US" dirty="0"/>
          </a:p>
          <a:p>
            <a:r>
              <a:rPr lang="en-US" altLang="en-US" dirty="0"/>
              <a:t>Result: Realize they need a new form of govt. to protect itself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69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Compare </a:t>
            </a:r>
            <a:r>
              <a:rPr lang="en-US" dirty="0">
                <a:solidFill>
                  <a:srgbClr val="FF0000"/>
                </a:solidFill>
              </a:rPr>
              <a:t>UNICAMERAL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BICAMERAL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2. What was the 1</a:t>
            </a:r>
            <a:r>
              <a:rPr lang="en-US" baseline="30000" dirty="0"/>
              <a:t>st</a:t>
            </a:r>
            <a:r>
              <a:rPr lang="en-US" dirty="0"/>
              <a:t> Govt. of the U.S?</a:t>
            </a:r>
          </a:p>
          <a:p>
            <a:endParaRPr lang="en-US" dirty="0"/>
          </a:p>
          <a:p>
            <a:r>
              <a:rPr lang="en-US" dirty="0"/>
              <a:t>3. How big were </a:t>
            </a:r>
            <a:r>
              <a:rPr lang="en-US" dirty="0">
                <a:solidFill>
                  <a:srgbClr val="FF0000"/>
                </a:solidFill>
              </a:rPr>
              <a:t>TOWNSHIPS</a:t>
            </a:r>
            <a:r>
              <a:rPr lang="en-US" dirty="0"/>
              <a:t>?</a:t>
            </a:r>
            <a:r>
              <a:rPr lang="en-US" dirty="0">
                <a:solidFill>
                  <a:srgbClr val="FF0000"/>
                </a:solidFill>
              </a:rPr>
              <a:t> SECTIONS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4. What were some financial weaknesses of the new govt.?</a:t>
            </a:r>
          </a:p>
        </p:txBody>
      </p:sp>
    </p:spTree>
    <p:extLst>
      <p:ext uri="{BB962C8B-B14F-4D97-AF65-F5344CB8AC3E}">
        <p14:creationId xmlns:p14="http://schemas.microsoft.com/office/powerpoint/2010/main" val="758392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Drafting (Writing) the Constitution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1179880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Convention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May – September 1787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Philadelphia </a:t>
            </a:r>
            <a:r>
              <a:rPr lang="en-US" altLang="en-US" dirty="0"/>
              <a:t>PA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Hottest summer on record / windows closed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55 delegates from ages 27 – 81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Goal: Create the Constitution of the U.S</a:t>
            </a:r>
          </a:p>
        </p:txBody>
      </p:sp>
    </p:spTree>
    <p:extLst>
      <p:ext uri="{BB962C8B-B14F-4D97-AF65-F5344CB8AC3E}">
        <p14:creationId xmlns:p14="http://schemas.microsoft.com/office/powerpoint/2010/main" val="378093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Virginia Plan</a:t>
            </a:r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Submitted by Edmund Randolph of VA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Favored </a:t>
            </a:r>
            <a:r>
              <a:rPr lang="en-US" altLang="en-US" dirty="0">
                <a:solidFill>
                  <a:srgbClr val="FF0000"/>
                </a:solidFill>
              </a:rPr>
              <a:t>larger, more populated </a:t>
            </a:r>
            <a:r>
              <a:rPr lang="en-US" altLang="en-US" dirty="0"/>
              <a:t>states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Each state would have representation based on population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More people = More power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112725"/>
      </p:ext>
    </p:extLst>
  </p:cSld>
  <p:clrMapOvr>
    <a:masterClrMapping/>
  </p:clrMapOvr>
  <p:transition spd="slow"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New Jersey Plan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Proposed by William Patterson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Favored </a:t>
            </a:r>
            <a:r>
              <a:rPr lang="en-US" altLang="en-US" dirty="0">
                <a:solidFill>
                  <a:srgbClr val="FF0000"/>
                </a:solidFill>
              </a:rPr>
              <a:t>smaller</a:t>
            </a:r>
            <a:r>
              <a:rPr lang="en-US" altLang="en-US" dirty="0"/>
              <a:t> / less populated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Equal representation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1 state / 1 vote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pic>
        <p:nvPicPr>
          <p:cNvPr id="5124" name="Picture 5" descr="Equals Sign Flashing Animated Clipa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87630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115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Great Compromise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Roger Sherman </a:t>
            </a:r>
            <a:r>
              <a:rPr lang="en-US" altLang="en-US" dirty="0"/>
              <a:t>of Connecticut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Legislative branch (CONGRESS) made of 2 houses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Senate (fixed) and House of Representatives (vary)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Both large and small states agree to it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6148" name="Picture 5" descr="Handshake around Globe Animated Clipa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364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726629"/>
      </p:ext>
    </p:extLst>
  </p:cSld>
  <p:clrMapOvr>
    <a:masterClrMapping/>
  </p:clrMapOvr>
  <p:transition spd="slow">
    <p:comb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Congress (2 Houses)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3200" b="1" dirty="0"/>
              <a:t>House of Representatives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3200" dirty="0"/>
              <a:t>Elected every </a:t>
            </a:r>
            <a:r>
              <a:rPr lang="en-US" altLang="en-US" sz="3200" dirty="0">
                <a:solidFill>
                  <a:srgbClr val="FF0000"/>
                </a:solidFill>
              </a:rPr>
              <a:t>2</a:t>
            </a:r>
            <a:r>
              <a:rPr lang="en-US" altLang="en-US" sz="3200" dirty="0"/>
              <a:t> years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Representation based on </a:t>
            </a:r>
            <a:r>
              <a:rPr lang="en-US" altLang="en-US" sz="3200" dirty="0">
                <a:solidFill>
                  <a:srgbClr val="FF0000"/>
                </a:solidFill>
              </a:rPr>
              <a:t>population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Ex. More people = more representatives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600" b="1" dirty="0"/>
              <a:t>Senate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3200" dirty="0"/>
              <a:t>Elected every </a:t>
            </a:r>
            <a:r>
              <a:rPr lang="en-US" altLang="en-US" sz="3200" dirty="0">
                <a:solidFill>
                  <a:srgbClr val="FF0000"/>
                </a:solidFill>
              </a:rPr>
              <a:t>6</a:t>
            </a:r>
            <a:r>
              <a:rPr lang="en-US" altLang="en-US" sz="3200" dirty="0"/>
              <a:t> years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>
                <a:solidFill>
                  <a:srgbClr val="FF0000"/>
                </a:solidFill>
              </a:rPr>
              <a:t>Equal</a:t>
            </a:r>
            <a:r>
              <a:rPr lang="en-US" altLang="en-US" sz="3200" dirty="0"/>
              <a:t> representation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Ex. Each state has </a:t>
            </a:r>
            <a:r>
              <a:rPr lang="en-US" altLang="en-US" sz="3200" dirty="0">
                <a:solidFill>
                  <a:srgbClr val="FF0000"/>
                </a:solidFill>
              </a:rPr>
              <a:t>2</a:t>
            </a:r>
            <a:r>
              <a:rPr lang="en-US" altLang="en-US" sz="3200" dirty="0"/>
              <a:t> no matter the population</a:t>
            </a:r>
          </a:p>
        </p:txBody>
      </p:sp>
    </p:spTree>
    <p:extLst>
      <p:ext uri="{BB962C8B-B14F-4D97-AF65-F5344CB8AC3E}">
        <p14:creationId xmlns:p14="http://schemas.microsoft.com/office/powerpoint/2010/main" val="3460367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3/5 Compromise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If slaves were counted towards population, southern states would be strong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If not they would be weak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Compromise: 3/5 (60%) of slaves would count towards the states TOTAL population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6752018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If a state had </a:t>
            </a:r>
            <a:r>
              <a:rPr lang="en-US" dirty="0">
                <a:solidFill>
                  <a:srgbClr val="FF0000"/>
                </a:solidFill>
              </a:rPr>
              <a:t>50</a:t>
            </a:r>
            <a:r>
              <a:rPr lang="en-US" dirty="0"/>
              <a:t> slaves they would count as </a:t>
            </a:r>
            <a:r>
              <a:rPr lang="en-US" dirty="0">
                <a:solidFill>
                  <a:srgbClr val="FF0000"/>
                </a:solidFill>
              </a:rPr>
              <a:t>30</a:t>
            </a:r>
            <a:r>
              <a:rPr lang="en-US" dirty="0"/>
              <a:t> people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If a state had </a:t>
            </a:r>
            <a:r>
              <a:rPr lang="en-US" dirty="0">
                <a:solidFill>
                  <a:srgbClr val="FF0000"/>
                </a:solidFill>
              </a:rPr>
              <a:t>100</a:t>
            </a:r>
            <a:r>
              <a:rPr lang="en-US" dirty="0"/>
              <a:t> slaves they would count as </a:t>
            </a:r>
            <a:r>
              <a:rPr lang="en-US" dirty="0">
                <a:solidFill>
                  <a:srgbClr val="FF0000"/>
                </a:solidFill>
              </a:rPr>
              <a:t>60</a:t>
            </a:r>
            <a:r>
              <a:rPr lang="en-US" dirty="0"/>
              <a:t> people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Can use </a:t>
            </a:r>
            <a:r>
              <a:rPr lang="en-US" dirty="0">
                <a:solidFill>
                  <a:srgbClr val="FF0000"/>
                </a:solidFill>
              </a:rPr>
              <a:t>cross multiplication </a:t>
            </a:r>
            <a:r>
              <a:rPr lang="en-US" dirty="0"/>
              <a:t>to solve equation as well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0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Confederation of States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3660517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President (Executive Branch)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President term was created and set at </a:t>
            </a:r>
            <a:r>
              <a:rPr lang="en-US" altLang="en-US" dirty="0">
                <a:solidFill>
                  <a:srgbClr val="FF0000"/>
                </a:solidFill>
              </a:rPr>
              <a:t>4</a:t>
            </a:r>
            <a:r>
              <a:rPr lang="en-US" altLang="en-US" dirty="0"/>
              <a:t> years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Reelected as many times as people wished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Chosen by Electoral College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Power to choose Judges and control the army (Commander – in – Chief)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Can’t declare war 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endParaRPr lang="en-US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045170"/>
            <a:ext cx="1295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616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Supreme Court (Judicial Branch)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Chosen by president (not elected) / affirmed by congress</a:t>
            </a:r>
          </a:p>
          <a:p>
            <a:endParaRPr lang="en-US" dirty="0"/>
          </a:p>
          <a:p>
            <a:r>
              <a:rPr lang="en-US" dirty="0"/>
              <a:t>9 Justices total / last branch created at Convention</a:t>
            </a:r>
          </a:p>
          <a:p>
            <a:endParaRPr lang="en-US" dirty="0"/>
          </a:p>
          <a:p>
            <a:r>
              <a:rPr lang="en-US" dirty="0"/>
              <a:t>Terms last for </a:t>
            </a:r>
            <a:r>
              <a:rPr lang="en-US" dirty="0">
                <a:solidFill>
                  <a:srgbClr val="FF0000"/>
                </a:solidFill>
              </a:rPr>
              <a:t>LIFE </a:t>
            </a:r>
            <a:r>
              <a:rPr lang="en-US" dirty="0"/>
              <a:t>/ unless:</a:t>
            </a:r>
          </a:p>
          <a:p>
            <a:endParaRPr lang="en-US" dirty="0"/>
          </a:p>
          <a:p>
            <a:r>
              <a:rPr lang="en-US" dirty="0"/>
              <a:t>Retirement / Death / Crime </a:t>
            </a:r>
          </a:p>
        </p:txBody>
      </p:sp>
    </p:spTree>
    <p:extLst>
      <p:ext uri="{BB962C8B-B14F-4D97-AF65-F5344CB8AC3E}">
        <p14:creationId xmlns:p14="http://schemas.microsoft.com/office/powerpoint/2010/main" val="1979790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Where was the Convention? What was its purpose?</a:t>
            </a:r>
          </a:p>
          <a:p>
            <a:endParaRPr lang="en-US" dirty="0"/>
          </a:p>
          <a:p>
            <a:r>
              <a:rPr lang="en-US" dirty="0"/>
              <a:t>2. How were the </a:t>
            </a:r>
            <a:r>
              <a:rPr lang="en-US" dirty="0">
                <a:solidFill>
                  <a:srgbClr val="FF0000"/>
                </a:solidFill>
              </a:rPr>
              <a:t>NJ and VA </a:t>
            </a:r>
            <a:r>
              <a:rPr lang="en-US" dirty="0"/>
              <a:t>plans different?</a:t>
            </a:r>
          </a:p>
          <a:p>
            <a:endParaRPr lang="en-US" dirty="0"/>
          </a:p>
          <a:p>
            <a:r>
              <a:rPr lang="en-US" dirty="0"/>
              <a:t>3. How did the </a:t>
            </a:r>
            <a:r>
              <a:rPr lang="en-US" dirty="0">
                <a:solidFill>
                  <a:srgbClr val="FF0000"/>
                </a:solidFill>
              </a:rPr>
              <a:t>3/5 Compromise </a:t>
            </a:r>
            <a:r>
              <a:rPr lang="en-US" dirty="0"/>
              <a:t>work?</a:t>
            </a:r>
          </a:p>
          <a:p>
            <a:endParaRPr lang="en-US" dirty="0"/>
          </a:p>
          <a:p>
            <a:r>
              <a:rPr lang="en-US" dirty="0"/>
              <a:t>4. How long is </a:t>
            </a:r>
            <a:r>
              <a:rPr lang="en-US"/>
              <a:t>the PRESIDENTS </a:t>
            </a:r>
            <a:r>
              <a:rPr lang="en-US" dirty="0"/>
              <a:t>term? Supreme Court Justice?</a:t>
            </a:r>
          </a:p>
        </p:txBody>
      </p:sp>
    </p:spTree>
    <p:extLst>
      <p:ext uri="{BB962C8B-B14F-4D97-AF65-F5344CB8AC3E}">
        <p14:creationId xmlns:p14="http://schemas.microsoft.com/office/powerpoint/2010/main" val="1062413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Ratifying (Approving) the Constitution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2321510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Federalists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Believed in a strong </a:t>
            </a:r>
            <a:r>
              <a:rPr lang="en-US" dirty="0">
                <a:solidFill>
                  <a:srgbClr val="FF0000"/>
                </a:solidFill>
              </a:rPr>
              <a:t>national govt</a:t>
            </a:r>
            <a:r>
              <a:rPr lang="en-US" dirty="0"/>
              <a:t>. / powerful army (expensive)</a:t>
            </a:r>
          </a:p>
          <a:p>
            <a:endParaRPr lang="en-US" dirty="0"/>
          </a:p>
          <a:p>
            <a:r>
              <a:rPr lang="en-US" dirty="0"/>
              <a:t>Supported the Constitution </a:t>
            </a:r>
          </a:p>
          <a:p>
            <a:endParaRPr lang="en-US" dirty="0"/>
          </a:p>
          <a:p>
            <a:r>
              <a:rPr lang="en-US" dirty="0"/>
              <a:t>Claimed states were not strong enough on their own</a:t>
            </a:r>
          </a:p>
          <a:p>
            <a:endParaRPr lang="en-US" dirty="0"/>
          </a:p>
          <a:p>
            <a:r>
              <a:rPr lang="en-US" dirty="0"/>
              <a:t>Led by </a:t>
            </a:r>
            <a:r>
              <a:rPr lang="en-US" dirty="0">
                <a:solidFill>
                  <a:srgbClr val="FF0000"/>
                </a:solidFill>
              </a:rPr>
              <a:t>Alexander Hamilton</a:t>
            </a:r>
          </a:p>
        </p:txBody>
      </p:sp>
    </p:spTree>
    <p:extLst>
      <p:ext uri="{BB962C8B-B14F-4D97-AF65-F5344CB8AC3E}">
        <p14:creationId xmlns:p14="http://schemas.microsoft.com/office/powerpoint/2010/main" val="4163469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 - Federalists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Opposed a strong national govt. / small army (cheap)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Opposed</a:t>
            </a:r>
            <a:r>
              <a:rPr lang="en-US" dirty="0"/>
              <a:t> the Constitution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Wanted a “Bill of Rights” to protect the people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Led by </a:t>
            </a:r>
            <a:r>
              <a:rPr lang="en-US" dirty="0">
                <a:solidFill>
                  <a:srgbClr val="FF0000"/>
                </a:solidFill>
              </a:rPr>
              <a:t>Thomas Jefferson</a:t>
            </a:r>
          </a:p>
        </p:txBody>
      </p:sp>
    </p:spTree>
    <p:extLst>
      <p:ext uri="{BB962C8B-B14F-4D97-AF65-F5344CB8AC3E}">
        <p14:creationId xmlns:p14="http://schemas.microsoft.com/office/powerpoint/2010/main" val="1187877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Federalist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85 essays </a:t>
            </a:r>
            <a:r>
              <a:rPr lang="en-US" dirty="0"/>
              <a:t>calling for a new govt. with a strong national govt.</a:t>
            </a:r>
          </a:p>
          <a:p>
            <a:endParaRPr lang="en-US" dirty="0"/>
          </a:p>
          <a:p>
            <a:r>
              <a:rPr lang="en-US" dirty="0"/>
              <a:t>Written by: Alexander Hamilton, John Jay and James Madison</a:t>
            </a:r>
          </a:p>
          <a:p>
            <a:endParaRPr lang="en-US" dirty="0"/>
          </a:p>
          <a:p>
            <a:r>
              <a:rPr lang="en-US" dirty="0"/>
              <a:t>Claimed if the states did not </a:t>
            </a:r>
            <a:r>
              <a:rPr lang="en-US" dirty="0">
                <a:solidFill>
                  <a:srgbClr val="FF0000"/>
                </a:solidFill>
              </a:rPr>
              <a:t>UNITE</a:t>
            </a:r>
            <a:r>
              <a:rPr lang="en-US" dirty="0"/>
              <a:t> they would be conquered by a European nation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97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Federalists Win Because….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1. AOC had serious flaws that had to be fixed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2. Had a plan – the Constitution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3. Well organized and stayed in close contact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4. Had George Washington’s support</a:t>
            </a:r>
          </a:p>
        </p:txBody>
      </p:sp>
    </p:spTree>
    <p:extLst>
      <p:ext uri="{BB962C8B-B14F-4D97-AF65-F5344CB8AC3E}">
        <p14:creationId xmlns:p14="http://schemas.microsoft.com/office/powerpoint/2010/main" val="1033225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Ratified! (approved)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Dec 1787 </a:t>
            </a:r>
            <a:r>
              <a:rPr lang="en-US" altLang="en-US" dirty="0">
                <a:solidFill>
                  <a:srgbClr val="FF0000"/>
                </a:solidFill>
              </a:rPr>
              <a:t>Delaware</a:t>
            </a:r>
            <a:r>
              <a:rPr lang="en-US" altLang="en-US" dirty="0"/>
              <a:t> becomes 1</a:t>
            </a:r>
            <a:r>
              <a:rPr lang="en-US" altLang="en-US" baseline="30000" dirty="0"/>
              <a:t>st</a:t>
            </a:r>
            <a:r>
              <a:rPr lang="en-US" altLang="en-US" dirty="0"/>
              <a:t> state to ratify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June 1788 </a:t>
            </a:r>
            <a:r>
              <a:rPr lang="en-US" altLang="en-US" dirty="0">
                <a:solidFill>
                  <a:srgbClr val="FF0000"/>
                </a:solidFill>
              </a:rPr>
              <a:t>New Hampshire </a:t>
            </a:r>
            <a:r>
              <a:rPr lang="en-US" altLang="en-US" dirty="0"/>
              <a:t>becomes 9</a:t>
            </a:r>
            <a:r>
              <a:rPr lang="en-US" altLang="en-US" baseline="30000" dirty="0"/>
              <a:t>th</a:t>
            </a:r>
            <a:r>
              <a:rPr lang="en-US" altLang="en-US" dirty="0"/>
              <a:t> state to ratify </a:t>
            </a:r>
            <a:r>
              <a:rPr lang="en-US" altLang="en-US"/>
              <a:t>(needed 9 to pass)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May 1790 Rhode Island becomes 13</a:t>
            </a:r>
            <a:r>
              <a:rPr lang="en-US" altLang="en-US" baseline="30000" dirty="0"/>
              <a:t>th</a:t>
            </a:r>
            <a:r>
              <a:rPr lang="en-US" altLang="en-US" dirty="0"/>
              <a:t> (last) state to ratify</a:t>
            </a:r>
          </a:p>
        </p:txBody>
      </p:sp>
      <p:pic>
        <p:nvPicPr>
          <p:cNvPr id="6148" name="Picture 5" descr="Blue Colored Pencil Drawing Animated Clipa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22" y="10236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672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Bill of Rights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baseline="30000" dirty="0">
                <a:solidFill>
                  <a:srgbClr val="FF0000"/>
                </a:solidFill>
              </a:rPr>
              <a:t>st</a:t>
            </a:r>
            <a:r>
              <a:rPr lang="en-US" altLang="en-US" dirty="0">
                <a:solidFill>
                  <a:srgbClr val="FF0000"/>
                </a:solidFill>
              </a:rPr>
              <a:t> 10 </a:t>
            </a:r>
            <a:r>
              <a:rPr lang="en-US" altLang="en-US" dirty="0"/>
              <a:t>amendments to the Constitution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Protect our individual rights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Amendments #1-3 (Liberty)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Amendments #4-8 (Justice)</a:t>
            </a:r>
          </a:p>
        </p:txBody>
      </p:sp>
      <p:pic>
        <p:nvPicPr>
          <p:cNvPr id="7172" name="Picture 5" descr="Dobermans Guarding Gate Animated Clipa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672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9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Branches (Congress)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Unicameral</a:t>
            </a:r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 House</a:t>
            </a:r>
          </a:p>
          <a:p>
            <a:endParaRPr lang="en-US" sz="3200" dirty="0"/>
          </a:p>
          <a:p>
            <a:r>
              <a:rPr lang="en-US" sz="3200" dirty="0"/>
              <a:t>Weak or no Governor</a:t>
            </a:r>
          </a:p>
          <a:p>
            <a:endParaRPr lang="en-US" sz="3200" dirty="0"/>
          </a:p>
          <a:p>
            <a:r>
              <a:rPr lang="en-US" sz="3200" dirty="0"/>
              <a:t>Members elected by the people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Bicameral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2 Houses (Strong Governor)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1. Senate: </a:t>
            </a:r>
            <a:r>
              <a:rPr lang="en-US" sz="2800" dirty="0"/>
              <a:t>Wealthy and well educated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2. House of Representatives: </a:t>
            </a:r>
            <a:r>
              <a:rPr lang="en-US" sz="2800" dirty="0"/>
              <a:t>Common voters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518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List 2 facts about the </a:t>
            </a:r>
            <a:r>
              <a:rPr lang="en-US" dirty="0">
                <a:solidFill>
                  <a:srgbClr val="FF0000"/>
                </a:solidFill>
              </a:rPr>
              <a:t>Federalists.</a:t>
            </a:r>
          </a:p>
          <a:p>
            <a:endParaRPr lang="en-US" dirty="0"/>
          </a:p>
          <a:p>
            <a:r>
              <a:rPr lang="en-US" dirty="0"/>
              <a:t>2. List 2 facts about the </a:t>
            </a:r>
            <a:r>
              <a:rPr lang="en-US" dirty="0">
                <a:solidFill>
                  <a:srgbClr val="FF0000"/>
                </a:solidFill>
              </a:rPr>
              <a:t>Anti-Federalists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3. Who were the authors of the Federalist Papers?</a:t>
            </a:r>
          </a:p>
          <a:p>
            <a:endParaRPr lang="en-US" dirty="0"/>
          </a:p>
          <a:p>
            <a:r>
              <a:rPr lang="en-US" dirty="0"/>
              <a:t>4. What state was the 1</a:t>
            </a:r>
            <a:r>
              <a:rPr lang="en-US" baseline="30000" dirty="0"/>
              <a:t>st</a:t>
            </a:r>
            <a:r>
              <a:rPr lang="en-US" dirty="0"/>
              <a:t> to ratify? The 9</a:t>
            </a:r>
            <a:r>
              <a:rPr lang="en-US" baseline="30000" dirty="0"/>
              <a:t>th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06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of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controversial (not popular) at the time</a:t>
            </a:r>
          </a:p>
          <a:p>
            <a:endParaRPr lang="en-US" dirty="0"/>
          </a:p>
          <a:p>
            <a:r>
              <a:rPr lang="en-US" dirty="0"/>
              <a:t>Usually people lived in areas that practiced the same religion as them</a:t>
            </a:r>
          </a:p>
          <a:p>
            <a:endParaRPr lang="en-US" dirty="0"/>
          </a:p>
          <a:p>
            <a:r>
              <a:rPr lang="en-US" dirty="0"/>
              <a:t>After the AMERICAN REVOLUTION religious freedom became the norm</a:t>
            </a:r>
          </a:p>
        </p:txBody>
      </p:sp>
    </p:spTree>
    <p:extLst>
      <p:ext uri="{BB962C8B-B14F-4D97-AF65-F5344CB8AC3E}">
        <p14:creationId xmlns:p14="http://schemas.microsoft.com/office/powerpoint/2010/main" val="293616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Articles of Confederation 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chemeClr val="tx1"/>
                </a:solidFill>
              </a:rPr>
              <a:t>1</a:t>
            </a:r>
            <a:r>
              <a:rPr lang="en-US" altLang="en-US" baseline="30000" dirty="0">
                <a:solidFill>
                  <a:schemeClr val="tx1"/>
                </a:solidFill>
              </a:rPr>
              <a:t>st</a:t>
            </a:r>
            <a:r>
              <a:rPr lang="en-US" altLang="en-US" dirty="0">
                <a:solidFill>
                  <a:schemeClr val="tx1"/>
                </a:solidFill>
              </a:rPr>
              <a:t> Govt. of the U.S)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Passed in 1781 – Limited national govt.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Established a “</a:t>
            </a:r>
            <a:r>
              <a:rPr lang="en-US" altLang="en-US" dirty="0">
                <a:solidFill>
                  <a:srgbClr val="FF0000"/>
                </a:solidFill>
              </a:rPr>
              <a:t>FRIENDSHIP</a:t>
            </a:r>
            <a:r>
              <a:rPr lang="en-US" altLang="en-US" dirty="0"/>
              <a:t>” among states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Would help each other in time of WAR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Other than that had their own laws</a:t>
            </a:r>
          </a:p>
        </p:txBody>
      </p:sp>
    </p:spTree>
    <p:extLst>
      <p:ext uri="{BB962C8B-B14F-4D97-AF65-F5344CB8AC3E}">
        <p14:creationId xmlns:p14="http://schemas.microsoft.com/office/powerpoint/2010/main" val="136314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Western Lands (Expansion)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Northwest Territory</a:t>
            </a:r>
          </a:p>
          <a:p>
            <a:endParaRPr lang="en-US" dirty="0"/>
          </a:p>
          <a:p>
            <a:r>
              <a:rPr lang="en-US" dirty="0"/>
              <a:t>Area of present day U.S that is North of Ohio and West of PA</a:t>
            </a:r>
          </a:p>
          <a:p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690" y="3581400"/>
            <a:ext cx="3680535" cy="291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5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 Ordinance 1785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Sold public land to earn govt. MONEY</a:t>
            </a:r>
          </a:p>
          <a:p>
            <a:endParaRPr lang="en-US" dirty="0"/>
          </a:p>
          <a:p>
            <a:r>
              <a:rPr lang="en-US" dirty="0"/>
              <a:t>Divided in </a:t>
            </a:r>
            <a:r>
              <a:rPr lang="en-US" dirty="0">
                <a:solidFill>
                  <a:srgbClr val="FF0000"/>
                </a:solidFill>
              </a:rPr>
              <a:t>TOWNSHIPS</a:t>
            </a:r>
            <a:r>
              <a:rPr lang="en-US" dirty="0"/>
              <a:t> (6sq mi.)</a:t>
            </a:r>
          </a:p>
          <a:p>
            <a:endParaRPr lang="en-US" dirty="0"/>
          </a:p>
          <a:p>
            <a:r>
              <a:rPr lang="en-US" dirty="0"/>
              <a:t>Each townships was then divided in </a:t>
            </a:r>
            <a:r>
              <a:rPr lang="en-US" dirty="0">
                <a:solidFill>
                  <a:srgbClr val="FF0000"/>
                </a:solidFill>
              </a:rPr>
              <a:t>SECTIONS</a:t>
            </a:r>
            <a:r>
              <a:rPr lang="en-US" dirty="0"/>
              <a:t> (1sq. Mi.)</a:t>
            </a:r>
          </a:p>
          <a:p>
            <a:endParaRPr lang="en-US" dirty="0"/>
          </a:p>
          <a:p>
            <a:r>
              <a:rPr lang="en-US" dirty="0"/>
              <a:t>Sold for $1 per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Weaknesses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common currency (money)</a:t>
            </a:r>
          </a:p>
          <a:p>
            <a:endParaRPr lang="en-US" dirty="0"/>
          </a:p>
          <a:p>
            <a:r>
              <a:rPr lang="en-US" dirty="0"/>
              <a:t>Federal govt. did not </a:t>
            </a:r>
            <a:r>
              <a:rPr lang="en-US" dirty="0">
                <a:solidFill>
                  <a:srgbClr val="FF0000"/>
                </a:solidFill>
              </a:rPr>
              <a:t>TAX </a:t>
            </a:r>
            <a:r>
              <a:rPr lang="en-US" dirty="0"/>
              <a:t>/ couldn’t raise money</a:t>
            </a:r>
          </a:p>
          <a:p>
            <a:endParaRPr lang="en-US" dirty="0"/>
          </a:p>
          <a:p>
            <a:r>
              <a:rPr lang="en-US" dirty="0"/>
              <a:t>Had to borrow money</a:t>
            </a:r>
          </a:p>
          <a:p>
            <a:endParaRPr lang="en-US" dirty="0"/>
          </a:p>
          <a:p>
            <a:r>
              <a:rPr lang="en-US" dirty="0"/>
              <a:t>Could not pay </a:t>
            </a:r>
            <a:r>
              <a:rPr lang="en-US" dirty="0">
                <a:solidFill>
                  <a:srgbClr val="FF0000"/>
                </a:solidFill>
              </a:rPr>
              <a:t>DEBT</a:t>
            </a:r>
            <a:r>
              <a:rPr lang="en-US" dirty="0"/>
              <a:t> to other countries</a:t>
            </a:r>
          </a:p>
        </p:txBody>
      </p:sp>
      <p:pic>
        <p:nvPicPr>
          <p:cNvPr id="2050" name="Picture 2" descr="Woman juggling finances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029200"/>
            <a:ext cx="1577786" cy="157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931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Shay’s Rebellion (MA)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Lawmakers set heaviest </a:t>
            </a:r>
            <a:r>
              <a:rPr lang="en-US" altLang="en-US" dirty="0">
                <a:solidFill>
                  <a:srgbClr val="FF0000"/>
                </a:solidFill>
              </a:rPr>
              <a:t>TAX</a:t>
            </a:r>
            <a:r>
              <a:rPr lang="en-US" altLang="en-US" dirty="0"/>
              <a:t> ever to pay the war debt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Hurts farmers in the west the most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Reminded them of British taxes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Daniel Shay </a:t>
            </a:r>
            <a:r>
              <a:rPr lang="en-US" altLang="en-US" dirty="0"/>
              <a:t>leads small army to Springfield in hopes of seizing a federal ARMORY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3363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987</Words>
  <Application>Microsoft Office PowerPoint</Application>
  <PresentationFormat>On-screen Show (4:3)</PresentationFormat>
  <Paragraphs>232</Paragraphs>
  <Slides>30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Creating the Constitution (1781-1789)</vt:lpstr>
      <vt:lpstr>A Confederation of States</vt:lpstr>
      <vt:lpstr>Legislative Branches (Congress)</vt:lpstr>
      <vt:lpstr>Freedom of Religion</vt:lpstr>
      <vt:lpstr>Articles of Confederation (1st Govt. of the U.S)</vt:lpstr>
      <vt:lpstr>Western Lands (Expansion)</vt:lpstr>
      <vt:lpstr>Land Ordinance 1785</vt:lpstr>
      <vt:lpstr>Financial Weaknesses</vt:lpstr>
      <vt:lpstr>Shay’s Rebellion (MA)</vt:lpstr>
      <vt:lpstr>Continued</vt:lpstr>
      <vt:lpstr>Section 1 Review:</vt:lpstr>
      <vt:lpstr>Drafting (Writing) the Constitution</vt:lpstr>
      <vt:lpstr>The Convention</vt:lpstr>
      <vt:lpstr>Virginia Plan</vt:lpstr>
      <vt:lpstr>New Jersey Plan</vt:lpstr>
      <vt:lpstr>Great Compromise</vt:lpstr>
      <vt:lpstr>Congress (2 Houses)</vt:lpstr>
      <vt:lpstr>3/5 Compromise</vt:lpstr>
      <vt:lpstr>Example</vt:lpstr>
      <vt:lpstr>President (Executive Branch)</vt:lpstr>
      <vt:lpstr>Supreme Court (Judicial Branch)</vt:lpstr>
      <vt:lpstr>Section 2 Review:</vt:lpstr>
      <vt:lpstr>Ratifying (Approving) the Constitution </vt:lpstr>
      <vt:lpstr>The Federalists</vt:lpstr>
      <vt:lpstr>Anti - Federalists</vt:lpstr>
      <vt:lpstr>Federalist Papers</vt:lpstr>
      <vt:lpstr>Federalists Win Because….</vt:lpstr>
      <vt:lpstr>Ratified! (approved)</vt:lpstr>
      <vt:lpstr>Bill of Rights</vt:lpstr>
      <vt:lpstr>Section 3 Review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the Constitution (1781-1789)</dc:title>
  <dc:creator>User</dc:creator>
  <cp:lastModifiedBy>ELLIOTT GREGORY</cp:lastModifiedBy>
  <cp:revision>47</cp:revision>
  <cp:lastPrinted>2016-04-05T17:45:39Z</cp:lastPrinted>
  <dcterms:created xsi:type="dcterms:W3CDTF">2016-01-27T18:37:12Z</dcterms:created>
  <dcterms:modified xsi:type="dcterms:W3CDTF">2020-10-29T20:43:45Z</dcterms:modified>
</cp:coreProperties>
</file>